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3" r:id="rId2"/>
    <p:sldId id="616" r:id="rId3"/>
    <p:sldId id="617" r:id="rId4"/>
    <p:sldId id="618" r:id="rId5"/>
    <p:sldId id="428" r:id="rId6"/>
    <p:sldId id="427" r:id="rId7"/>
    <p:sldId id="429" r:id="rId8"/>
    <p:sldId id="447" r:id="rId9"/>
    <p:sldId id="484" r:id="rId10"/>
    <p:sldId id="450" r:id="rId11"/>
    <p:sldId id="448" r:id="rId12"/>
    <p:sldId id="454" r:id="rId13"/>
    <p:sldId id="608" r:id="rId14"/>
    <p:sldId id="443" r:id="rId15"/>
    <p:sldId id="609" r:id="rId16"/>
    <p:sldId id="610" r:id="rId17"/>
    <p:sldId id="611" r:id="rId18"/>
    <p:sldId id="612" r:id="rId19"/>
    <p:sldId id="614" r:id="rId20"/>
    <p:sldId id="257" r:id="rId21"/>
    <p:sldId id="260" r:id="rId22"/>
    <p:sldId id="615" r:id="rId23"/>
    <p:sldId id="613" r:id="rId24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AC0"/>
    <a:srgbClr val="009547"/>
    <a:srgbClr val="12FF01"/>
    <a:srgbClr val="8BB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1" autoAdjust="0"/>
    <p:restoredTop sz="99224" autoAdjust="0"/>
  </p:normalViewPr>
  <p:slideViewPr>
    <p:cSldViewPr snapToGrid="0" snapToObjects="1">
      <p:cViewPr varScale="1">
        <p:scale>
          <a:sx n="112" d="100"/>
          <a:sy n="112" d="100"/>
        </p:scale>
        <p:origin x="12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0987-864A-CB4B-84E3-01AD3DE86233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06E47-9698-214B-A852-E9C55C1144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1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8626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42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5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1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035DF30-CB19-0B44-BE8F-B1CD1F0675C1}" type="slidenum">
              <a:rPr lang="fr-FR" sz="1200"/>
              <a:pPr eaLnBrk="1" hangingPunct="1"/>
              <a:t>6</a:t>
            </a:fld>
            <a:endParaRPr lang="fr-F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>
                <a:latin typeface="Calibri" charset="0"/>
              </a:rPr>
              <a:t>Utiliser un en-tête de section pour chacun des sujets afin de définir une transition claire pour l</a:t>
            </a:r>
            <a:r>
              <a:rPr lang="ja-JP" altLang="fr-FR">
                <a:latin typeface="Calibri" charset="0"/>
              </a:rPr>
              <a:t>’</a:t>
            </a:r>
            <a:r>
              <a:rPr altLang="ja-JP">
                <a:latin typeface="Calibri" charset="0"/>
              </a:rPr>
              <a:t>audience. </a:t>
            </a:r>
          </a:p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F127A68-8F81-3B45-8541-6E3D9A4CD622}" type="slidenum">
              <a:rPr lang="fr-FR" sz="1200"/>
              <a:pPr eaLnBrk="1" hangingPunct="1"/>
              <a:t>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91842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>
                <a:latin typeface="Calibri" charset="0"/>
              </a:rPr>
              <a:t>Utiliser un en-tête de section pour chacun des sujets afin de définir une transition claire pour l</a:t>
            </a:r>
            <a:r>
              <a:rPr lang="ja-JP" altLang="fr-FR">
                <a:latin typeface="Calibri" charset="0"/>
              </a:rPr>
              <a:t>’</a:t>
            </a:r>
            <a:r>
              <a:rPr altLang="ja-JP">
                <a:latin typeface="Calibri" charset="0"/>
              </a:rPr>
              <a:t>audience. </a:t>
            </a:r>
          </a:p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F127A68-8F81-3B45-8541-6E3D9A4CD622}" type="slidenum">
              <a:rPr lang="fr-FR" sz="1200"/>
              <a:pPr eaLnBrk="1" hangingPunct="1"/>
              <a:t>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61175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>
                <a:latin typeface="Calibri" charset="0"/>
              </a:rPr>
              <a:t>Utiliser un en-tête de section pour chacun des sujets afin de définir une transition claire pour l</a:t>
            </a:r>
            <a:r>
              <a:rPr lang="ja-JP" altLang="fr-FR">
                <a:latin typeface="Calibri" charset="0"/>
              </a:rPr>
              <a:t>’</a:t>
            </a:r>
            <a:r>
              <a:rPr altLang="ja-JP">
                <a:latin typeface="Calibri" charset="0"/>
              </a:rPr>
              <a:t>audience. </a:t>
            </a:r>
          </a:p>
          <a:p>
            <a:pPr eaLnBrk="1" hangingPunct="1">
              <a:spcBef>
                <a:spcPct val="0"/>
              </a:spcBef>
            </a:pPr>
            <a:endParaRPr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F127A68-8F81-3B45-8541-6E3D9A4CD622}" type="slidenum">
              <a:rPr lang="fr-FR" sz="1200"/>
              <a:pPr eaLnBrk="1" hangingPunct="1"/>
              <a:t>9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3529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mailto:hospitalite@hospitaliteyvelines.or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hospitalite-yvelines.org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28600" y="4192587"/>
            <a:ext cx="7439025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28600" y="3617912"/>
            <a:ext cx="7439025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28600" y="3043237"/>
            <a:ext cx="7439025" cy="530226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28600" y="2465387"/>
            <a:ext cx="7439025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28600" y="1889125"/>
            <a:ext cx="7439025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685087" y="1889125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8405812" y="1889125"/>
            <a:ext cx="682626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7685087" y="3041650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405812" y="2465387"/>
            <a:ext cx="682626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685087" y="3617912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405812" y="3041650"/>
            <a:ext cx="682626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7685087" y="2465387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405812" y="3617912"/>
            <a:ext cx="682626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685087" y="4192587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8405812" y="4192587"/>
            <a:ext cx="682626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38125" y="4768850"/>
            <a:ext cx="744061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694612" y="4768850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416925" y="4768850"/>
            <a:ext cx="681038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38125" y="5373687"/>
            <a:ext cx="744061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7694612" y="5373687"/>
            <a:ext cx="70326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416925" y="5373687"/>
            <a:ext cx="681038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247650" y="5949950"/>
            <a:ext cx="7440613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7704137" y="5949950"/>
            <a:ext cx="704851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8426450" y="5949950"/>
            <a:ext cx="682625" cy="5318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95287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95287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395287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95287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619250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619250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619250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619250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2843212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2843212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43212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2843212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4067175" y="2852737"/>
            <a:ext cx="1225550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4067175" y="3644900"/>
            <a:ext cx="1225550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4067175" y="4437062"/>
            <a:ext cx="1225550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067175" y="5445125"/>
            <a:ext cx="1225550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5292725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292725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5292725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5292725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6516687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516687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6516687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6516687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740650" y="2852737"/>
            <a:ext cx="1223963" cy="7207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740650" y="3644900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7740650" y="4437062"/>
            <a:ext cx="1223963" cy="936626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740650" y="5445125"/>
            <a:ext cx="1223963" cy="720725"/>
          </a:xfrm>
          <a:prstGeom prst="rect">
            <a:avLst/>
          </a:prstGeom>
          <a:gradFill>
            <a:gsLst>
              <a:gs pos="0">
                <a:srgbClr val="DAE6F3"/>
              </a:gs>
              <a:gs pos="100000">
                <a:srgbClr val="FFFFFF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95287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619250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843212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067175" y="2060575"/>
            <a:ext cx="1225550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292725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516687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740650" y="2060575"/>
            <a:ext cx="1223963" cy="720725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1000"/>
              </a:spcBef>
              <a:defRPr sz="1400">
                <a:solidFill>
                  <a:srgbClr val="1F497D"/>
                </a:solidFill>
                <a:latin typeface="Calibri (Corps)"/>
                <a:ea typeface="Calibri (Corps)"/>
                <a:cs typeface="Calibri (Corps)"/>
                <a:sym typeface="Calibri (Corps)"/>
              </a:defRPr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3132137" y="6429692"/>
            <a:ext cx="375126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 i="1">
                <a:solidFill>
                  <a:srgbClr val="898989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200" i="1">
                <a:solidFill>
                  <a:srgbClr val="898989"/>
                </a:solidFill>
              </a:rPr>
              <a:t>Hospitalité Yvelines – titre de la présentation</a:t>
            </a:r>
          </a:p>
        </p:txBody>
      </p:sp>
      <p:pic>
        <p:nvPicPr>
          <p:cNvPr id="132" name="n74p061.png" descr="http://europa-scouts.fr/branches/spirituel/n74p061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0" y="1308100"/>
            <a:ext cx="28575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grpSp>
        <p:nvGrpSpPr>
          <p:cNvPr id="139" name="Group 139"/>
          <p:cNvGrpSpPr/>
          <p:nvPr/>
        </p:nvGrpSpPr>
        <p:grpSpPr>
          <a:xfrm>
            <a:off x="179387" y="6796087"/>
            <a:ext cx="8964613" cy="53976"/>
            <a:chOff x="0" y="0"/>
            <a:chExt cx="8964612" cy="53975"/>
          </a:xfrm>
        </p:grpSpPr>
        <p:sp>
          <p:nvSpPr>
            <p:cNvPr id="137" name="Shape 137"/>
            <p:cNvSpPr/>
            <p:nvPr/>
          </p:nvSpPr>
          <p:spPr>
            <a:xfrm rot="10800000">
              <a:off x="0" y="0"/>
              <a:ext cx="8160561" cy="53976"/>
            </a:xfrm>
            <a:prstGeom prst="rect">
              <a:avLst/>
            </a:prstGeom>
            <a:solidFill>
              <a:srgbClr val="18427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8160560" y="-1"/>
              <a:ext cx="804053" cy="53976"/>
            </a:xfrm>
            <a:prstGeom prst="rect">
              <a:avLst/>
            </a:prstGeom>
            <a:gradFill flip="none" rotWithShape="1">
              <a:gsLst>
                <a:gs pos="0">
                  <a:srgbClr val="18427E"/>
                </a:gs>
                <a:gs pos="100000">
                  <a:srgbClr val="FFFFF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4925" y="6524625"/>
            <a:ext cx="325438" cy="325438"/>
            <a:chOff x="0" y="0"/>
            <a:chExt cx="325437" cy="325437"/>
          </a:xfrm>
        </p:grpSpPr>
        <p:sp>
          <p:nvSpPr>
            <p:cNvPr id="140" name="Shape 140"/>
            <p:cNvSpPr/>
            <p:nvPr/>
          </p:nvSpPr>
          <p:spPr>
            <a:xfrm>
              <a:off x="0" y="52613"/>
              <a:ext cx="292862" cy="272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7609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0"/>
              <a:ext cx="325438" cy="30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rotWithShape="0">
                <a:srgbClr val="A6A6A6">
                  <a:alpha val="90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43" name="Shape 143"/>
          <p:cNvSpPr/>
          <p:nvPr/>
        </p:nvSpPr>
        <p:spPr>
          <a:xfrm>
            <a:off x="-190500" y="6537325"/>
            <a:ext cx="755650" cy="3581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/>
            <a:endParaRPr/>
          </a:p>
        </p:txBody>
      </p:sp>
      <p:pic>
        <p:nvPicPr>
          <p:cNvPr id="14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675" y="1427162"/>
            <a:ext cx="4278313" cy="604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200px-VirgendeLourdes.jpeg" descr="200px-VirgendeLourdes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3912" y="38100"/>
            <a:ext cx="1944688" cy="2752725"/>
          </a:xfrm>
          <a:prstGeom prst="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pic>
        <p:nvPicPr>
          <p:cNvPr id="162" name="n74p061.png" descr="http://europa-scouts.fr/branches/spirituel/n74p061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141662"/>
            <a:ext cx="2892425" cy="324008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124075" y="1420812"/>
            <a:ext cx="6781800" cy="202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Calligraphy"/>
                <a:ea typeface="Lucida Calligraphy"/>
                <a:cs typeface="Lucida Calligraphy"/>
                <a:sym typeface="Lucida Calligraphy"/>
              </a:rPr>
              <a:t>Merci </a:t>
            </a:r>
            <a:br>
              <a: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Calligraphy"/>
                <a:ea typeface="Lucida Calligraphy"/>
                <a:cs typeface="Lucida Calligraphy"/>
                <a:sym typeface="Lucida Calligraphy"/>
              </a:rPr>
            </a:br>
            <a:r>
              <a: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Calligraphy"/>
                <a:ea typeface="Lucida Calligraphy"/>
                <a:cs typeface="Lucida Calligraphy"/>
                <a:sym typeface="Lucida Calligraphy"/>
              </a:rPr>
              <a:t>de votre Attention</a:t>
            </a:r>
          </a:p>
          <a:p>
            <a:pPr lvl="0" algn="ctr"/>
            <a:r>
              <a:rPr sz="3200">
                <a:solidFill>
                  <a:srgbClr val="376092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Lucida Calligraphy"/>
                <a:ea typeface="Lucida Calligraphy"/>
                <a:cs typeface="Lucida Calligraphy"/>
                <a:sym typeface="Lucida Calligraphy"/>
              </a:rPr>
              <a:t>---</a:t>
            </a:r>
          </a:p>
        </p:txBody>
      </p:sp>
      <p:sp>
        <p:nvSpPr>
          <p:cNvPr id="164" name="Shape 164"/>
          <p:cNvSpPr/>
          <p:nvPr/>
        </p:nvSpPr>
        <p:spPr>
          <a:xfrm>
            <a:off x="2627312" y="3200400"/>
            <a:ext cx="6481763" cy="30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HOSPITALITE NOTRE DAME de LOURDES</a:t>
            </a:r>
          </a:p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du DIOCESE de VERSAILLES</a:t>
            </a:r>
          </a:p>
          <a:p>
            <a:pPr lvl="0" algn="ctr"/>
            <a:endParaRPr sz="20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14 rue Monseigneur Gibier – 78000 Versailles</a:t>
            </a:r>
          </a:p>
          <a:p>
            <a:pPr lvl="0" algn="ctr"/>
            <a:endParaRPr sz="20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Tél. 01 39 24 08 38</a:t>
            </a:r>
          </a:p>
          <a:p>
            <a:pPr lvl="0" algn="ctr"/>
            <a:r>
              <a:rPr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Courriel : hospitalite@hospitalite-yvelines.org</a:t>
            </a:r>
            <a:endParaRPr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/>
            <a:r>
              <a:rPr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Adresse Internet  http : //www.hospitalite-yvelines.org/</a:t>
            </a:r>
            <a:r>
              <a:rPr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SG 78130 Les Mureaux </a:t>
            </a:r>
          </a:p>
          <a:p>
            <a:pPr lvl="0" algn="ctr"/>
            <a:r>
              <a:rPr sz="20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IBAN : FR76 3000 3012 3500 0505 5170 083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7000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-190500" y="6537324"/>
            <a:ext cx="755650" cy="276999"/>
          </a:xfrm>
          <a:prstGeom prst="rect">
            <a:avLst/>
          </a:prstGeom>
        </p:spPr>
        <p:txBody>
          <a:bodyPr/>
          <a:lstStyle/>
          <a:p>
            <a:pPr lvl="0"/>
            <a:fld id="{795E9907-FA52-B448-AD8F-3913DB45B944}" type="slidenum">
              <a:rPr lang="fr-FR" smtClean="0"/>
              <a:t>‹N°›</a:t>
            </a:fld>
            <a:endParaRPr dirty="0"/>
          </a:p>
        </p:txBody>
      </p:sp>
      <p:pic>
        <p:nvPicPr>
          <p:cNvPr id="22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749675" y="1500187"/>
            <a:ext cx="4278313" cy="604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200px-VirgendeLourdes.jpeg" descr="200px-VirgendeLourdes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0262" y="115887"/>
            <a:ext cx="1944688" cy="2752726"/>
          </a:xfrm>
          <a:prstGeom prst="rect">
            <a:avLst/>
          </a:prstGeom>
          <a:ln w="12700">
            <a:miter lim="400000"/>
          </a:ln>
          <a:effectLst>
            <a:outerShdw blurRad="635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D67C-A04F-B641-9369-CD335C797FD9}" type="datetimeFigureOut">
              <a:rPr lang="fr-FR"/>
              <a:pPr>
                <a:defRPr/>
              </a:pPr>
              <a:t>26/01/2020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0766-4EAF-D149-BDA3-EDE4919CC6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94763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712879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619672" y="1340768"/>
            <a:ext cx="7416824" cy="4968552"/>
          </a:xfrm>
        </p:spPr>
        <p:txBody>
          <a:bodyPr>
            <a:normAutofit/>
          </a:bodyPr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267744" y="6356350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Hospitalité Yvelines – Réunion des Responsables du 25 mars 2015</a:t>
            </a:r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48264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200" b="1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Le 31/01/2015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481530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ière-plan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67836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fr-F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fr-FR" sz="1800"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5204893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3B9E-B75B-4B94-A363-DE6463C36919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2966-D794-4ACE-9DCD-10B519EFC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4975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07950" y="1844674"/>
            <a:ext cx="8928100" cy="470376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95000"/>
              </a:lnSpc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71475" y="1844675"/>
            <a:ext cx="8521700" cy="46799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95000"/>
              </a:lnSpc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54" name="Shape 54"/>
          <p:cNvSpPr/>
          <p:nvPr/>
        </p:nvSpPr>
        <p:spPr>
          <a:xfrm>
            <a:off x="371475" y="1844675"/>
            <a:ext cx="8521700" cy="46799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95000"/>
              </a:lnSpc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-190500" y="6450727"/>
            <a:ext cx="75565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71475" y="1844675"/>
            <a:ext cx="8521700" cy="46799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6D9F1"/>
              </a:gs>
            </a:gsLst>
            <a:lin ang="135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95000"/>
              </a:lnSpc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1F497D"/>
                </a:solidFill>
              </a:rPr>
              <a:t>Texte niveau 5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-accueil-bas3.jpeg" descr="fond-accueil-bas3.jpg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-10945"/>
            <a:ext cx="7524751" cy="909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5"/>
          <p:cNvGrpSpPr/>
          <p:nvPr/>
        </p:nvGrpSpPr>
        <p:grpSpPr>
          <a:xfrm>
            <a:off x="179387" y="6742112"/>
            <a:ext cx="8964613" cy="53976"/>
            <a:chOff x="0" y="0"/>
            <a:chExt cx="8964612" cy="53975"/>
          </a:xfrm>
        </p:grpSpPr>
        <p:sp>
          <p:nvSpPr>
            <p:cNvPr id="3" name="Shape 3"/>
            <p:cNvSpPr/>
            <p:nvPr/>
          </p:nvSpPr>
          <p:spPr>
            <a:xfrm rot="10800000">
              <a:off x="0" y="0"/>
              <a:ext cx="8160561" cy="53976"/>
            </a:xfrm>
            <a:prstGeom prst="rect">
              <a:avLst/>
            </a:prstGeom>
            <a:solidFill>
              <a:srgbClr val="18427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 rot="10800000">
              <a:off x="8160560" y="-1"/>
              <a:ext cx="804053" cy="53976"/>
            </a:xfrm>
            <a:prstGeom prst="rect">
              <a:avLst/>
            </a:prstGeom>
            <a:gradFill flip="none" rotWithShape="1">
              <a:gsLst>
                <a:gs pos="0">
                  <a:srgbClr val="18427E"/>
                </a:gs>
                <a:gs pos="100000">
                  <a:srgbClr val="FFFFF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2683" y="871608"/>
            <a:ext cx="7941318" cy="167554"/>
            <a:chOff x="0" y="0"/>
            <a:chExt cx="7777162" cy="88899"/>
          </a:xfrm>
        </p:grpSpPr>
        <p:sp>
          <p:nvSpPr>
            <p:cNvPr id="10" name="Shape 10"/>
            <p:cNvSpPr/>
            <p:nvPr/>
          </p:nvSpPr>
          <p:spPr>
            <a:xfrm>
              <a:off x="697547" y="0"/>
              <a:ext cx="7079616" cy="88900"/>
            </a:xfrm>
            <a:prstGeom prst="rect">
              <a:avLst/>
            </a:prstGeom>
            <a:solidFill>
              <a:srgbClr val="18427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-1" y="0"/>
              <a:ext cx="697549" cy="88900"/>
            </a:xfrm>
            <a:prstGeom prst="rect">
              <a:avLst/>
            </a:prstGeom>
            <a:gradFill flip="none" rotWithShape="1">
              <a:gsLst>
                <a:gs pos="0">
                  <a:srgbClr val="18427E"/>
                </a:gs>
                <a:gs pos="100000">
                  <a:srgbClr val="FFFFFF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13" name="BAT HospitaliteYvelines 2014.jpeg" descr="C:\Users\GLORIAJL\AppData\Local\Temp\$$_A91C\Exports\Jpg\BAT HospitaliteYvelines 2014.jpg"/>
          <p:cNvPicPr/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80" y="76974"/>
            <a:ext cx="1439865" cy="182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116012" y="221994"/>
            <a:ext cx="7848601" cy="150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F497D"/>
                </a:solidFill>
              </a:rPr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4925" y="1906587"/>
            <a:ext cx="9109075" cy="495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1F497D"/>
                </a:solidFill>
              </a:rPr>
              <a:t>Texte niveau 5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1626983" y="14985"/>
            <a:ext cx="737778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JOURNÉE FRATERNELLE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3" r:id="rId20"/>
    <p:sldLayoutId id="2147483676" r:id="rId21"/>
    <p:sldLayoutId id="2147483677" r:id="rId22"/>
    <p:sldLayoutId id="2147483680" r:id="rId23"/>
    <p:sldLayoutId id="2147483681" r:id="rId24"/>
  </p:sldLayoutIdLst>
  <p:transition spd="slow">
    <p:wipe dir="r"/>
  </p:transition>
  <p:hf hdr="0" ftr="0" dt="0"/>
  <p:txStyles>
    <p:titleStyle>
      <a:lvl1pPr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1pPr>
      <a:lvl2pPr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2pPr>
      <a:lvl3pPr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3pPr>
      <a:lvl4pPr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4pPr>
      <a:lvl5pPr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5pPr>
      <a:lvl6pPr indent="457200"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6pPr>
      <a:lvl7pPr indent="914400"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7pPr>
      <a:lvl8pPr indent="1371600"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8pPr>
      <a:lvl9pPr indent="1828800" algn="r">
        <a:defRPr sz="3600">
          <a:solidFill>
            <a:srgbClr val="1F497D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600"/>
        </a:spcBef>
        <a:buSzPct val="80000"/>
        <a:buFont typeface="Wingdings 3"/>
        <a:buChar char="–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1pPr>
      <a:lvl2pPr marL="790575" indent="-333375">
        <a:spcBef>
          <a:spcPts val="600"/>
        </a:spcBef>
        <a:buSzPct val="8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2pPr>
      <a:lvl3pPr marL="1394460" indent="-480060">
        <a:spcBef>
          <a:spcPts val="600"/>
        </a:spcBef>
        <a:buSzPct val="8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3pPr>
      <a:lvl4pPr marL="1905000" indent="-533400">
        <a:spcBef>
          <a:spcPts val="600"/>
        </a:spcBef>
        <a:buSzPct val="100000"/>
        <a:buFont typeface="Wingdings 3"/>
        <a:buChar char="–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4pPr>
      <a:lvl5pPr marL="2184400" indent="-355600">
        <a:spcBef>
          <a:spcPts val="600"/>
        </a:spcBef>
        <a:buSzPct val="100000"/>
        <a:buFont typeface="Wingdings 3"/>
        <a:buChar char="–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5pPr>
      <a:lvl6pPr marL="2641600" indent="-355600">
        <a:spcBef>
          <a:spcPts val="600"/>
        </a:spcBef>
        <a:buSzPct val="10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6pPr>
      <a:lvl7pPr marL="3098800" indent="-355600">
        <a:spcBef>
          <a:spcPts val="600"/>
        </a:spcBef>
        <a:buSzPct val="10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7pPr>
      <a:lvl8pPr marL="3556000" indent="-355600">
        <a:spcBef>
          <a:spcPts val="600"/>
        </a:spcBef>
        <a:buSzPct val="10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8pPr>
      <a:lvl9pPr marL="4013200" indent="-355600">
        <a:spcBef>
          <a:spcPts val="600"/>
        </a:spcBef>
        <a:buSzPct val="100000"/>
        <a:buFont typeface="Wingdings 3"/>
        <a:buChar char="•"/>
        <a:defRPr sz="2800">
          <a:solidFill>
            <a:srgbClr val="1F497D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ct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12866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BAT HospitaliteYvelines 2014.jpeg" descr="C:\Users\GLORIAJL\AppData\Local\Temp\$$_A91C\Exports\Jpg\BAT HospitaliteYvelines 20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606" y="190153"/>
            <a:ext cx="5193604" cy="65994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-1" y="-1"/>
            <a:ext cx="1533965" cy="204544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66232"/>
            <a:ext cx="9144000" cy="39176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225"/>
            <a:ext cx="1959430" cy="685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0434" y="190153"/>
            <a:ext cx="2403565" cy="685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73" y="6383752"/>
            <a:ext cx="8243173" cy="53493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273" y="-1"/>
            <a:ext cx="8098676" cy="356631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4029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6512" y="0"/>
            <a:ext cx="2699792" cy="6957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61441" name="Image 3" descr="plan-sanctuair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ZoneTexte 2"/>
          <p:cNvSpPr txBox="1">
            <a:spLocks noChangeArrowheads="1"/>
          </p:cNvSpPr>
          <p:nvPr/>
        </p:nvSpPr>
        <p:spPr bwMode="auto">
          <a:xfrm>
            <a:off x="1187450" y="0"/>
            <a:ext cx="417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>
                <a:solidFill>
                  <a:srgbClr val="0000FF"/>
                </a:solidFill>
              </a:rPr>
              <a:t>LES SANCTUAIRES</a:t>
            </a:r>
          </a:p>
        </p:txBody>
      </p:sp>
      <p:sp>
        <p:nvSpPr>
          <p:cNvPr id="4" name="Parallélogramme 3"/>
          <p:cNvSpPr/>
          <p:nvPr/>
        </p:nvSpPr>
        <p:spPr>
          <a:xfrm>
            <a:off x="4067175" y="4508500"/>
            <a:ext cx="3097213" cy="2089150"/>
          </a:xfrm>
          <a:prstGeom prst="parallelogram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444" name="ZoneTexte 4"/>
          <p:cNvSpPr txBox="1">
            <a:spLocks noChangeArrowheads="1"/>
          </p:cNvSpPr>
          <p:nvPr/>
        </p:nvSpPr>
        <p:spPr bwMode="auto">
          <a:xfrm>
            <a:off x="6011863" y="6021388"/>
            <a:ext cx="252095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>
                <a:latin typeface="Arial Black" charset="0"/>
              </a:rPr>
              <a:t>L</a:t>
            </a:r>
            <a:r>
              <a:rPr lang="ja-JP" altLang="fr-FR" b="1">
                <a:latin typeface="Arial Black" charset="0"/>
              </a:rPr>
              <a:t>’</a:t>
            </a:r>
            <a:r>
              <a:rPr lang="fr-FR" altLang="ja-JP" b="1">
                <a:latin typeface="Arial Black" charset="0"/>
              </a:rPr>
              <a:t>ACCUEIL </a:t>
            </a:r>
          </a:p>
          <a:p>
            <a:pPr algn="ctr" eaLnBrk="1" hangingPunct="1"/>
            <a:r>
              <a:rPr lang="fr-FR" b="1">
                <a:latin typeface="Arial Black" charset="0"/>
              </a:rPr>
              <a:t>NOTRE-DAME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F3328-7B64-BF40-8EA8-68983F8B316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6005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32047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512" y="0"/>
            <a:ext cx="2699792" cy="6957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6246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420938"/>
            <a:ext cx="95456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 txBox="1">
            <a:spLocks/>
          </p:cNvSpPr>
          <p:nvPr/>
        </p:nvSpPr>
        <p:spPr bwMode="auto">
          <a:xfrm>
            <a:off x="107504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400" b="1" dirty="0">
                <a:solidFill>
                  <a:srgbClr val="FF0000"/>
                </a:solidFill>
                <a:latin typeface="Calibri" charset="0"/>
              </a:rPr>
              <a:t>L</a:t>
            </a:r>
            <a:r>
              <a:rPr lang="ja-JP" altLang="fr-FR" sz="4400" b="1" dirty="0">
                <a:solidFill>
                  <a:srgbClr val="FF0000"/>
                </a:solidFill>
                <a:latin typeface="Calibri" charset="0"/>
              </a:rPr>
              <a:t>’</a:t>
            </a:r>
            <a:r>
              <a:rPr lang="fr-FR" altLang="ja-JP" sz="4400" b="1" dirty="0">
                <a:solidFill>
                  <a:srgbClr val="FF0000"/>
                </a:solidFill>
                <a:latin typeface="Calibri" charset="0"/>
              </a:rPr>
              <a:t>HEBERGEMENT  DES MALADES</a:t>
            </a:r>
            <a:endParaRPr lang="fr-FR" sz="44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2467" name="Rectangle 2"/>
          <p:cNvSpPr txBox="1">
            <a:spLocks/>
          </p:cNvSpPr>
          <p:nvPr/>
        </p:nvSpPr>
        <p:spPr bwMode="auto">
          <a:xfrm>
            <a:off x="446088" y="1062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400" b="1" dirty="0">
                <a:solidFill>
                  <a:srgbClr val="0000FF"/>
                </a:solidFill>
                <a:latin typeface="Calibri" charset="0"/>
              </a:rPr>
              <a:t>L</a:t>
            </a:r>
            <a:r>
              <a:rPr lang="ja-JP" altLang="fr-FR" sz="4400" b="1" dirty="0">
                <a:solidFill>
                  <a:srgbClr val="0000FF"/>
                </a:solidFill>
                <a:latin typeface="Calibri" charset="0"/>
              </a:rPr>
              <a:t>’</a:t>
            </a:r>
            <a:r>
              <a:rPr lang="fr-FR" altLang="ja-JP" sz="4400" b="1" dirty="0">
                <a:solidFill>
                  <a:srgbClr val="0000FF"/>
                </a:solidFill>
                <a:latin typeface="Calibri" charset="0"/>
              </a:rPr>
              <a:t>ACCUEIL  NOTRE-DAME</a:t>
            </a:r>
            <a:endParaRPr lang="fr-FR" sz="44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7046912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C29363-EE44-B640-8B90-422DB15DFF6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9005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35" y="1990071"/>
            <a:ext cx="2111682" cy="1582285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0635" y="3718264"/>
            <a:ext cx="2111682" cy="2665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0635" y="2467409"/>
            <a:ext cx="211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FF"/>
                </a:solidFill>
              </a:rPr>
              <a:t>Lundi 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6583" y="4250584"/>
            <a:ext cx="17043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FF"/>
                </a:solidFill>
              </a:rPr>
              <a:t>Voyage</a:t>
            </a:r>
          </a:p>
          <a:p>
            <a:pPr algn="ctr"/>
            <a:endParaRPr lang="fr-FR" b="1" dirty="0">
              <a:solidFill>
                <a:srgbClr val="0000FF"/>
              </a:solidFill>
            </a:endParaRPr>
          </a:p>
          <a:p>
            <a:pPr algn="ctr"/>
            <a:r>
              <a:rPr lang="fr-FR" sz="3600" b="1" dirty="0">
                <a:solidFill>
                  <a:srgbClr val="0000FF"/>
                </a:solidFill>
              </a:rPr>
              <a:t>aller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6244" y="1990071"/>
            <a:ext cx="3918857" cy="1582285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596244" y="3718264"/>
            <a:ext cx="3918857" cy="2665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596243" y="2467409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FF"/>
                </a:solidFill>
              </a:rPr>
              <a:t>Mardi au vendredi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9027" y="1990072"/>
            <a:ext cx="2223706" cy="1582285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749027" y="3718265"/>
            <a:ext cx="2223706" cy="2665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749026" y="2467409"/>
            <a:ext cx="222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FF"/>
                </a:solidFill>
              </a:rPr>
              <a:t>Samedi 18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25008" y="4250584"/>
            <a:ext cx="17043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FF"/>
                </a:solidFill>
              </a:rPr>
              <a:t>Voyage</a:t>
            </a:r>
          </a:p>
          <a:p>
            <a:pPr algn="ctr"/>
            <a:endParaRPr lang="fr-FR" b="1" dirty="0">
              <a:solidFill>
                <a:srgbClr val="0000FF"/>
              </a:solidFill>
            </a:endParaRPr>
          </a:p>
          <a:p>
            <a:pPr algn="ctr"/>
            <a:r>
              <a:rPr lang="fr-FR" sz="3600" b="1" dirty="0">
                <a:solidFill>
                  <a:srgbClr val="0000FF"/>
                </a:solidFill>
              </a:rPr>
              <a:t>retour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596243" y="4250584"/>
            <a:ext cx="39188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Séjour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à Lourdes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374325" y="1087089"/>
            <a:ext cx="776967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b="1" dirty="0">
                <a:solidFill>
                  <a:srgbClr val="008000"/>
                </a:solidFill>
              </a:rPr>
              <a:t>PROGRAMME</a:t>
            </a: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21283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/>
          </p:cNvSpPr>
          <p:nvPr/>
        </p:nvSpPr>
        <p:spPr>
          <a:xfrm>
            <a:off x="914400" y="1069203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4400" kern="1200">
                <a:solidFill>
                  <a:srgbClr val="00206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0000FF"/>
                </a:solidFill>
                <a:latin typeface="Calibri" charset="0"/>
              </a:rPr>
              <a:t>Horaires demandés =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967552"/>
            <a:ext cx="2016224" cy="1512168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2177367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</a:rPr>
              <a:t>HORAIRES</a:t>
            </a:r>
          </a:p>
          <a:p>
            <a:pPr algn="ctr"/>
            <a:r>
              <a:rPr lang="fr-FR" sz="2800" b="1" dirty="0">
                <a:solidFill>
                  <a:srgbClr val="0000FF"/>
                </a:solidFill>
              </a:rPr>
              <a:t> 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1800" y="1967552"/>
            <a:ext cx="6120680" cy="1512168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059832" y="2103891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</a:rPr>
              <a:t>LUNDI :   	départ 12 h 18</a:t>
            </a:r>
          </a:p>
          <a:p>
            <a:endParaRPr lang="fr-FR" sz="1200" b="1" dirty="0">
              <a:solidFill>
                <a:srgbClr val="0000FF"/>
              </a:solidFill>
            </a:endParaRPr>
          </a:p>
          <a:p>
            <a:r>
              <a:rPr lang="fr-FR" sz="2800" b="1" dirty="0">
                <a:solidFill>
                  <a:srgbClr val="0000FF"/>
                </a:solidFill>
              </a:rPr>
              <a:t>SAMEDI :   	arrivée  16 h 17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387A26F-ECB8-4F47-B680-90FE67EF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8" y="3588098"/>
            <a:ext cx="5963471" cy="309641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FCECC0C-BC2F-7D41-BBB3-1F04796CCE37}"/>
              </a:ext>
            </a:extLst>
          </p:cNvPr>
          <p:cNvSpPr txBox="1"/>
          <p:nvPr/>
        </p:nvSpPr>
        <p:spPr>
          <a:xfrm>
            <a:off x="6867050" y="4373286"/>
            <a:ext cx="182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TGV DUPLEX</a:t>
            </a:r>
          </a:p>
        </p:txBody>
      </p:sp>
    </p:spTree>
    <p:extLst>
      <p:ext uri="{BB962C8B-B14F-4D97-AF65-F5344CB8AC3E}">
        <p14:creationId xmlns:p14="http://schemas.microsoft.com/office/powerpoint/2010/main" val="429000210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046112"/>
            <a:ext cx="7670800" cy="64807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PROGRAMME SEJOUR LOURDES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1840629"/>
            <a:ext cx="2232248" cy="953446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95536" y="2882403"/>
            <a:ext cx="2232248" cy="1333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5536" y="5708008"/>
            <a:ext cx="2232248" cy="953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5536" y="206178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</a:rPr>
              <a:t>Mardi 14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23528" y="32854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</a:rPr>
              <a:t>Mercredi 15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5536" y="592312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</a:rPr>
              <a:t>Vendredi 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15816" y="1840629"/>
            <a:ext cx="5976664" cy="953446"/>
          </a:xfrm>
          <a:prstGeom prst="rect">
            <a:avLst/>
          </a:prstGeom>
          <a:solidFill>
            <a:srgbClr val="FFF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915816" y="2882403"/>
            <a:ext cx="5976664" cy="1333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915816" y="5708008"/>
            <a:ext cx="5976664" cy="953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098422" y="1705142"/>
            <a:ext cx="594015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2800" b="1" dirty="0">
                <a:solidFill>
                  <a:srgbClr val="0000FF"/>
                </a:solidFill>
              </a:rPr>
              <a:t>Messe lancement</a:t>
            </a:r>
          </a:p>
          <a:p>
            <a:r>
              <a:rPr lang="fr-FR" sz="2800" b="1" dirty="0">
                <a:solidFill>
                  <a:srgbClr val="0000FF"/>
                </a:solidFill>
              </a:rPr>
              <a:t>Procession mariale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31840" y="2882403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111AC0"/>
                </a:solidFill>
              </a:rPr>
              <a:t>Messe internationale – Photo</a:t>
            </a:r>
          </a:p>
          <a:p>
            <a:r>
              <a:rPr lang="fr-FR" sz="2800" b="1" dirty="0">
                <a:solidFill>
                  <a:srgbClr val="111AC0"/>
                </a:solidFill>
              </a:rPr>
              <a:t>Animation chapelet</a:t>
            </a:r>
          </a:p>
          <a:p>
            <a:r>
              <a:rPr lang="fr-FR" sz="2800" b="1" dirty="0">
                <a:solidFill>
                  <a:srgbClr val="111AC0"/>
                </a:solidFill>
              </a:rPr>
              <a:t>Vêpres et bénédiction St Sacrement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131840" y="5644894"/>
            <a:ext cx="5760640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2800" b="1" dirty="0">
                <a:solidFill>
                  <a:srgbClr val="0000FF"/>
                </a:solidFill>
              </a:rPr>
              <a:t>Messe à la grotte</a:t>
            </a:r>
          </a:p>
          <a:p>
            <a:pPr>
              <a:lnSpc>
                <a:spcPct val="110000"/>
              </a:lnSpc>
            </a:pPr>
            <a:r>
              <a:rPr lang="fr-FR" sz="2800" b="1" dirty="0">
                <a:solidFill>
                  <a:srgbClr val="0000FF"/>
                </a:solidFill>
              </a:rPr>
              <a:t>Sortie en ville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4284921"/>
            <a:ext cx="2232248" cy="1351505"/>
          </a:xfrm>
          <a:prstGeom prst="rect">
            <a:avLst/>
          </a:prstGeom>
          <a:solidFill>
            <a:srgbClr val="12FF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95536" y="469906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</a:rPr>
              <a:t>Jeudi 16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5816" y="4284921"/>
            <a:ext cx="5976664" cy="1351505"/>
          </a:xfrm>
          <a:prstGeom prst="rect">
            <a:avLst/>
          </a:prstGeom>
          <a:solidFill>
            <a:srgbClr val="12FF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098422" y="4275866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</a:rPr>
              <a:t>Réconciliation</a:t>
            </a:r>
          </a:p>
          <a:p>
            <a:r>
              <a:rPr lang="fr-FR" sz="2800" b="1" dirty="0">
                <a:solidFill>
                  <a:srgbClr val="0000FF"/>
                </a:solidFill>
              </a:rPr>
              <a:t>Messe onction et engagement</a:t>
            </a:r>
          </a:p>
          <a:p>
            <a:r>
              <a:rPr lang="fr-FR" sz="2800" b="1" i="1" dirty="0">
                <a:solidFill>
                  <a:srgbClr val="0000FF"/>
                </a:solidFill>
              </a:rPr>
              <a:t>Spectacle Bernadette</a:t>
            </a:r>
          </a:p>
        </p:txBody>
      </p:sp>
    </p:spTree>
    <p:extLst>
      <p:ext uri="{BB962C8B-B14F-4D97-AF65-F5344CB8AC3E}">
        <p14:creationId xmlns:p14="http://schemas.microsoft.com/office/powerpoint/2010/main" val="277757455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308579"/>
            <a:ext cx="7670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PARTICULARITÉS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C8E493-898C-2E48-9C9B-CBD9C158DF03}"/>
              </a:ext>
            </a:extLst>
          </p:cNvPr>
          <p:cNvSpPr txBox="1"/>
          <p:nvPr/>
        </p:nvSpPr>
        <p:spPr>
          <a:xfrm>
            <a:off x="1240366" y="2861734"/>
            <a:ext cx="8136467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Dîner le soir de l’arrivée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600" b="1" dirty="0">
              <a:solidFill>
                <a:srgbClr val="111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Spectacle Bernadette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3600" b="1" dirty="0">
              <a:solidFill>
                <a:srgbClr val="111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6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Une action écologique</a:t>
            </a:r>
          </a:p>
        </p:txBody>
      </p:sp>
    </p:spTree>
    <p:extLst>
      <p:ext uri="{BB962C8B-B14F-4D97-AF65-F5344CB8AC3E}">
        <p14:creationId xmlns:p14="http://schemas.microsoft.com/office/powerpoint/2010/main" val="423854273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308579"/>
            <a:ext cx="7670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PARTICULARITÉS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C8E493-898C-2E48-9C9B-CBD9C158DF03}"/>
              </a:ext>
            </a:extLst>
          </p:cNvPr>
          <p:cNvSpPr txBox="1"/>
          <p:nvPr/>
        </p:nvSpPr>
        <p:spPr>
          <a:xfrm>
            <a:off x="1240366" y="2880850"/>
            <a:ext cx="8136467" cy="2708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Dans les selfs</a:t>
            </a:r>
          </a:p>
          <a:p>
            <a:pPr marL="1382713" marR="0" indent="-557213" algn="l" defTabSz="9144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fr-FR" sz="3200" b="1" dirty="0">
                <a:solidFill>
                  <a:srgbClr val="111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</a:p>
          <a:p>
            <a:pPr marL="1382713" marR="0" indent="-557213" algn="l" defTabSz="914400" rtl="0" fontAlgn="auto" latinLnBrk="1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fr-FR" sz="3200" b="1" dirty="0">
                <a:solidFill>
                  <a:srgbClr val="111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Hospitaliers en foyer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3200" b="1" i="0" u="none" strike="noStrike" cap="none" spc="0" normalizeH="0" baseline="0" dirty="0">
              <a:ln>
                <a:noFill/>
              </a:ln>
              <a:solidFill>
                <a:srgbClr val="111AC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Dans les hôtels  (→ 22 h)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33400E-D711-944D-B56E-7EED53C8D0B7}"/>
              </a:ext>
            </a:extLst>
          </p:cNvPr>
          <p:cNvSpPr txBox="1"/>
          <p:nvPr/>
        </p:nvSpPr>
        <p:spPr>
          <a:xfrm>
            <a:off x="296817" y="2026322"/>
            <a:ext cx="849206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Dîner le soir de l’arrivée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978214-8C84-0D47-80C1-7D97F4B0E586}"/>
              </a:ext>
            </a:extLst>
          </p:cNvPr>
          <p:cNvSpPr txBox="1"/>
          <p:nvPr/>
        </p:nvSpPr>
        <p:spPr>
          <a:xfrm>
            <a:off x="296817" y="5826037"/>
            <a:ext cx="87426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 indent="0" algn="ctr" rtl="0" latinLnBrk="1" hangingPunct="0"/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priorité aux malades et au service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142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308579"/>
            <a:ext cx="7670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PARTICULARITÉS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C8E493-898C-2E48-9C9B-CBD9C158DF03}"/>
              </a:ext>
            </a:extLst>
          </p:cNvPr>
          <p:cNvSpPr txBox="1"/>
          <p:nvPr/>
        </p:nvSpPr>
        <p:spPr>
          <a:xfrm>
            <a:off x="1007533" y="2711165"/>
            <a:ext cx="8136467" cy="3016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Dans un théâtre peu après la gare</a:t>
            </a:r>
          </a:p>
          <a:p>
            <a:pPr marL="457200" lvl="1" indent="-457200" algn="l" rtl="0" latinLnBrk="1" hangingPunct="0">
              <a:spcBef>
                <a:spcPts val="1200"/>
              </a:spcBef>
              <a:buFont typeface="Wingdings" pitchFamily="2" charset="2"/>
              <a:buChar char="Ø"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Jeudi 16  -  21 h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Places réservées : </a:t>
            </a:r>
          </a:p>
          <a:p>
            <a:pPr marL="457200" marR="0" indent="1682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fr-FR" sz="3200" b="1" dirty="0">
                <a:solidFill>
                  <a:srgbClr val="111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Malades : 140</a:t>
            </a:r>
          </a:p>
          <a:p>
            <a:pPr marL="457200" lvl="3" indent="168275" algn="l" rtl="0" latinLnBrk="1" hangingPunct="0">
              <a:buFont typeface="Wingdings" pitchFamily="2" charset="2"/>
              <a:buChar char="ü"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	Hospitaliers : 317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33400E-D711-944D-B56E-7EED53C8D0B7}"/>
              </a:ext>
            </a:extLst>
          </p:cNvPr>
          <p:cNvSpPr txBox="1"/>
          <p:nvPr/>
        </p:nvSpPr>
        <p:spPr>
          <a:xfrm>
            <a:off x="296817" y="2026322"/>
            <a:ext cx="849206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Spectacle musical Bernadette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11B7A6-DFE1-DE4E-90E1-85CCEF15DF54}"/>
              </a:ext>
            </a:extLst>
          </p:cNvPr>
          <p:cNvSpPr txBox="1"/>
          <p:nvPr/>
        </p:nvSpPr>
        <p:spPr>
          <a:xfrm>
            <a:off x="6221694" y="4157715"/>
            <a:ext cx="2849997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Retenues</a:t>
            </a:r>
          </a:p>
          <a:p>
            <a:pPr marL="493713"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70</a:t>
            </a:r>
          </a:p>
          <a:p>
            <a:pPr marL="493713"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266</a:t>
            </a:r>
          </a:p>
        </p:txBody>
      </p:sp>
    </p:spTree>
    <p:extLst>
      <p:ext uri="{BB962C8B-B14F-4D97-AF65-F5344CB8AC3E}">
        <p14:creationId xmlns:p14="http://schemas.microsoft.com/office/powerpoint/2010/main" val="3657348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3200" y="1308579"/>
            <a:ext cx="7670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PARTICULARITÉS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33400E-D711-944D-B56E-7EED53C8D0B7}"/>
              </a:ext>
            </a:extLst>
          </p:cNvPr>
          <p:cNvSpPr txBox="1"/>
          <p:nvPr/>
        </p:nvSpPr>
        <p:spPr>
          <a:xfrm>
            <a:off x="296817" y="2026322"/>
            <a:ext cx="849206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action écolo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5406B28-6201-C74A-BC29-0260928BCD81}"/>
              </a:ext>
            </a:extLst>
          </p:cNvPr>
          <p:cNvGrpSpPr/>
          <p:nvPr/>
        </p:nvGrpSpPr>
        <p:grpSpPr>
          <a:xfrm>
            <a:off x="770549" y="3591614"/>
            <a:ext cx="2832501" cy="1847653"/>
            <a:chOff x="770549" y="3591614"/>
            <a:chExt cx="2832501" cy="18476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9126DAE-4446-124E-833E-574F251A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549" y="3591614"/>
              <a:ext cx="1324732" cy="1847653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E5A03C-5251-BE42-94A4-42505B3C0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1960" y="3591614"/>
              <a:ext cx="1391090" cy="1847653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F4A4717-3807-F145-AD5C-EA6A08A7C0E2}"/>
              </a:ext>
            </a:extLst>
          </p:cNvPr>
          <p:cNvGrpSpPr/>
          <p:nvPr/>
        </p:nvGrpSpPr>
        <p:grpSpPr>
          <a:xfrm>
            <a:off x="697584" y="3157980"/>
            <a:ext cx="3176832" cy="2460395"/>
            <a:chOff x="697584" y="2931736"/>
            <a:chExt cx="3176832" cy="246039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1F8573B-94FD-3040-A43D-F8E07CD74ADC}"/>
                </a:ext>
              </a:extLst>
            </p:cNvPr>
            <p:cNvCxnSpPr/>
            <p:nvPr/>
          </p:nvCxnSpPr>
          <p:spPr>
            <a:xfrm>
              <a:off x="697584" y="2931736"/>
              <a:ext cx="3176832" cy="236612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3376469-7AD8-9C4F-8A29-045C06A18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266" y="2931736"/>
              <a:ext cx="2821768" cy="2460395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D5A07E24-DB88-2E46-AA22-1D4900BFEF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599" y="2628590"/>
            <a:ext cx="3005842" cy="40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044" y="2072149"/>
            <a:ext cx="7670800" cy="953855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9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 INFO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2BE893E-0C8D-4B4F-AFDA-1C36FB0F7A5E}"/>
              </a:ext>
            </a:extLst>
          </p:cNvPr>
          <p:cNvSpPr txBox="1">
            <a:spLocks/>
          </p:cNvSpPr>
          <p:nvPr/>
        </p:nvSpPr>
        <p:spPr>
          <a:xfrm>
            <a:off x="852603" y="3270925"/>
            <a:ext cx="7670800" cy="953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457200"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914400"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371600"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828800" algn="r">
              <a:defRPr sz="36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JEUNES</a:t>
            </a:r>
          </a:p>
        </p:txBody>
      </p:sp>
    </p:spTree>
    <p:extLst>
      <p:ext uri="{BB962C8B-B14F-4D97-AF65-F5344CB8AC3E}">
        <p14:creationId xmlns:p14="http://schemas.microsoft.com/office/powerpoint/2010/main" val="426882662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7FA8B2-7425-B84D-A802-304D3AF08073}"/>
              </a:ext>
            </a:extLst>
          </p:cNvPr>
          <p:cNvSpPr txBox="1"/>
          <p:nvPr/>
        </p:nvSpPr>
        <p:spPr>
          <a:xfrm>
            <a:off x="867354" y="1133923"/>
            <a:ext cx="83650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HOSPITALITÉ 2019 - 2020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7293DCE-A88F-6744-B41C-0702F3F85F54}"/>
              </a:ext>
            </a:extLst>
          </p:cNvPr>
          <p:cNvGrpSpPr/>
          <p:nvPr/>
        </p:nvGrpSpPr>
        <p:grpSpPr>
          <a:xfrm>
            <a:off x="0" y="1888942"/>
            <a:ext cx="9232420" cy="5143455"/>
            <a:chOff x="1096192" y="2594542"/>
            <a:chExt cx="7990954" cy="4400147"/>
          </a:xfrm>
        </p:grpSpPr>
        <p:pic>
          <p:nvPicPr>
            <p:cNvPr id="1027" name="Picture 3" descr="page2image1826912">
              <a:extLst>
                <a:ext uri="{FF2B5EF4-FFF2-40B4-BE49-F238E27FC236}">
                  <a16:creationId xmlns:a16="http://schemas.microsoft.com/office/drawing/2014/main" id="{FE721397-4249-ED4A-B545-DFD54BA5D7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6193" y="2594542"/>
              <a:ext cx="7968337" cy="188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age2image1810784">
              <a:extLst>
                <a:ext uri="{FF2B5EF4-FFF2-40B4-BE49-F238E27FC236}">
                  <a16:creationId xmlns:a16="http://schemas.microsoft.com/office/drawing/2014/main" id="{6FDB5F0D-70FA-0D44-AC88-4E255A93A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6192" y="4477732"/>
              <a:ext cx="7990954" cy="25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6942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D8CFB3-2112-8246-92C4-50C57F713C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81372" y="5118902"/>
            <a:ext cx="391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200" b="1" baseline="30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32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et 3 MAI 2020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4028" y="3268780"/>
            <a:ext cx="4902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n w="0"/>
                <a:solidFill>
                  <a:srgbClr val="0070C0"/>
                </a:solidFill>
                <a:latin typeface="Baskerville Old Face" panose="02020602080505020303" pitchFamily="18" charset="0"/>
              </a:rPr>
              <a:t>« Dieu, dans le labyrinthe de nos vies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962" y="181360"/>
            <a:ext cx="8516330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dirty="0">
                <a:ln/>
                <a:solidFill>
                  <a:srgbClr val="0070C0"/>
                </a:solidFill>
                <a:latin typeface="Bodoni MT" panose="02070603080606020203" pitchFamily="18" charset="0"/>
              </a:rPr>
              <a:t>Biennale 2020 </a:t>
            </a:r>
          </a:p>
          <a:p>
            <a:pPr algn="ctr">
              <a:spcBef>
                <a:spcPts val="1200"/>
              </a:spcBef>
            </a:pPr>
            <a:r>
              <a:rPr lang="fr-FR" sz="2800" b="1" dirty="0">
                <a:ln/>
                <a:solidFill>
                  <a:srgbClr val="0070C0"/>
                </a:solidFill>
                <a:latin typeface="Bodoni MT" panose="02070603080606020203" pitchFamily="18" charset="0"/>
              </a:rPr>
              <a:t>des jeunes hospitaliers francophone </a:t>
            </a:r>
          </a:p>
          <a:p>
            <a:pPr algn="ctr">
              <a:spcBef>
                <a:spcPts val="1200"/>
              </a:spcBef>
            </a:pPr>
            <a:r>
              <a:rPr lang="fr-FR" sz="2800" b="1" dirty="0">
                <a:ln/>
                <a:solidFill>
                  <a:srgbClr val="0070C0"/>
                </a:solidFill>
                <a:latin typeface="Bodoni MT" panose="02070603080606020203" pitchFamily="18" charset="0"/>
              </a:rPr>
              <a:t>CHARTRES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896" y="1880323"/>
            <a:ext cx="3732396" cy="3513107"/>
          </a:xfrm>
        </p:spPr>
      </p:pic>
    </p:spTree>
    <p:extLst>
      <p:ext uri="{BB962C8B-B14F-4D97-AF65-F5344CB8AC3E}">
        <p14:creationId xmlns:p14="http://schemas.microsoft.com/office/powerpoint/2010/main" val="690401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795F7C-65F4-9248-B73B-04045D8A52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318391-F9C6-480C-8D7C-1DA0BC9A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69" y="173607"/>
            <a:ext cx="8332717" cy="990600"/>
          </a:xfrm>
        </p:spPr>
        <p:txBody>
          <a:bodyPr/>
          <a:lstStyle/>
          <a:p>
            <a:pPr algn="ctr"/>
            <a:r>
              <a:rPr lang="fr-FR" sz="4000" dirty="0"/>
              <a:t>Au Programme de la biennale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50BBA-D8C1-49D7-BA56-9631C7D8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7" y="1678915"/>
            <a:ext cx="7731425" cy="3933646"/>
          </a:xfrm>
        </p:spPr>
        <p:txBody>
          <a:bodyPr>
            <a:normAutofit fontScale="32500" lnSpcReduction="20000"/>
          </a:bodyPr>
          <a:lstStyle/>
          <a:p>
            <a:r>
              <a:rPr lang="fr-FR" sz="4200" dirty="0"/>
              <a:t>Découverte de la ville </a:t>
            </a:r>
          </a:p>
          <a:p>
            <a:endParaRPr lang="fr-FR" sz="4200" dirty="0"/>
          </a:p>
          <a:p>
            <a:r>
              <a:rPr lang="fr-FR" sz="4200" dirty="0"/>
              <a:t> Carrefours sur le thème	 </a:t>
            </a:r>
          </a:p>
          <a:p>
            <a:pPr marL="0" indent="0">
              <a:buNone/>
            </a:pPr>
            <a:endParaRPr lang="fr-FR" sz="4200" dirty="0"/>
          </a:p>
          <a:p>
            <a:r>
              <a:rPr lang="fr-FR" sz="4200" dirty="0"/>
              <a:t>Messe et célébrations 			</a:t>
            </a:r>
          </a:p>
          <a:p>
            <a:pPr marL="0" indent="0">
              <a:buNone/>
            </a:pPr>
            <a:endParaRPr lang="fr-FR" sz="4200" dirty="0"/>
          </a:p>
          <a:p>
            <a:r>
              <a:rPr lang="fr-FR" sz="4200" dirty="0"/>
              <a:t>Jeux </a:t>
            </a:r>
          </a:p>
          <a:p>
            <a:pPr marL="0" indent="0">
              <a:buNone/>
            </a:pPr>
            <a:endParaRPr lang="fr-FR" sz="4200" dirty="0"/>
          </a:p>
          <a:p>
            <a:r>
              <a:rPr lang="fr-FR" sz="4200" dirty="0"/>
              <a:t>Temps de partage 		</a:t>
            </a:r>
          </a:p>
          <a:p>
            <a:pPr marL="0" indent="0">
              <a:buNone/>
            </a:pPr>
            <a:r>
              <a:rPr lang="fr-FR" sz="4200" dirty="0"/>
              <a:t>				</a:t>
            </a:r>
          </a:p>
          <a:p>
            <a:r>
              <a:rPr lang="fr-FR" sz="4200" dirty="0"/>
              <a:t>Veillée </a:t>
            </a:r>
          </a:p>
          <a:p>
            <a:endParaRPr lang="fr-FR" sz="4200" dirty="0"/>
          </a:p>
          <a:p>
            <a:r>
              <a:rPr lang="fr-FR" sz="4200" dirty="0"/>
              <a:t>Apéritif des régions 	</a:t>
            </a:r>
          </a:p>
          <a:p>
            <a:pPr marL="0" indent="0">
              <a:buNone/>
            </a:pPr>
            <a:r>
              <a:rPr lang="fr-FR" sz="4200" dirty="0"/>
              <a:t>					</a:t>
            </a:r>
          </a:p>
          <a:p>
            <a:r>
              <a:rPr lang="fr-FR" sz="4200" dirty="0"/>
              <a:t>Soirée festive : </a:t>
            </a:r>
            <a:r>
              <a:rPr lang="fr-FR" sz="4300" b="1" dirty="0">
                <a:solidFill>
                  <a:srgbClr val="0070C0"/>
                </a:solidFill>
                <a:latin typeface="Cooper Black" panose="0208090404030B020404" pitchFamily="18" charset="0"/>
              </a:rPr>
              <a:t>soirée Bleue</a:t>
            </a:r>
          </a:p>
          <a:p>
            <a:endParaRPr lang="fr-FR" dirty="0">
              <a:latin typeface="Baskerville Old Face" panose="0202060208050502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31" y="2509675"/>
            <a:ext cx="2456494" cy="16366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337" y="4065556"/>
            <a:ext cx="2551817" cy="17012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196" y="937403"/>
            <a:ext cx="2225928" cy="14830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871" y="1685386"/>
            <a:ext cx="3392060" cy="20307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814" y="4275517"/>
            <a:ext cx="2300311" cy="17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65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09F274B-86D5-0542-B9DC-DA12411D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900" y="1035772"/>
            <a:ext cx="4158139" cy="57460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35BA75-51D6-E748-9B14-DD503ABB8CD8}"/>
              </a:ext>
            </a:extLst>
          </p:cNvPr>
          <p:cNvSpPr txBox="1"/>
          <p:nvPr/>
        </p:nvSpPr>
        <p:spPr>
          <a:xfrm>
            <a:off x="688156" y="2743200"/>
            <a:ext cx="2705493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THÈME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400" b="1" dirty="0">
              <a:solidFill>
                <a:srgbClr val="111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7858695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12866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BAT HospitaliteYvelines 2014.jpeg" descr="C:\Users\GLORIAJL\AppData\Local\Temp\$$_A91C\Exports\Jpg\BAT HospitaliteYvelines 20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606" y="190153"/>
            <a:ext cx="5193604" cy="65994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-1" y="-1"/>
            <a:ext cx="1533965" cy="204544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66232"/>
            <a:ext cx="9144000" cy="39176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225"/>
            <a:ext cx="1959430" cy="685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0434" y="190153"/>
            <a:ext cx="2403565" cy="685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73" y="6383752"/>
            <a:ext cx="8243173" cy="534939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273" y="-1"/>
            <a:ext cx="8098676" cy="356631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4751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67FA8B2-7425-B84D-A802-304D3AF08073}"/>
              </a:ext>
            </a:extLst>
          </p:cNvPr>
          <p:cNvSpPr txBox="1"/>
          <p:nvPr/>
        </p:nvSpPr>
        <p:spPr>
          <a:xfrm>
            <a:off x="867354" y="1096215"/>
            <a:ext cx="83650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HOSPITALITÉ 2019 - 2020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BDB08B-5993-634C-BC88-09E3BC1111B6}"/>
              </a:ext>
            </a:extLst>
          </p:cNvPr>
          <p:cNvSpPr txBox="1"/>
          <p:nvPr/>
        </p:nvSpPr>
        <p:spPr>
          <a:xfrm>
            <a:off x="778934" y="1728683"/>
            <a:ext cx="83650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Une nouvelle équipe dirigeante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E9503B1-62AE-F142-B3C7-3896AC41CE33}"/>
              </a:ext>
            </a:extLst>
          </p:cNvPr>
          <p:cNvGrpSpPr/>
          <p:nvPr/>
        </p:nvGrpSpPr>
        <p:grpSpPr>
          <a:xfrm>
            <a:off x="1706254" y="4308744"/>
            <a:ext cx="7389701" cy="2238432"/>
            <a:chOff x="1706254" y="4308744"/>
            <a:chExt cx="7389701" cy="2238432"/>
          </a:xfrm>
        </p:grpSpPr>
        <p:pic>
          <p:nvPicPr>
            <p:cNvPr id="2050" name="Picture 2" descr="page23image1811008">
              <a:extLst>
                <a:ext uri="{FF2B5EF4-FFF2-40B4-BE49-F238E27FC236}">
                  <a16:creationId xmlns:a16="http://schemas.microsoft.com/office/drawing/2014/main" id="{2196B3D0-A1A1-B543-B45F-6FF8D72FD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254" y="4401178"/>
              <a:ext cx="1698272" cy="2145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page23image1813472">
              <a:extLst>
                <a:ext uri="{FF2B5EF4-FFF2-40B4-BE49-F238E27FC236}">
                  <a16:creationId xmlns:a16="http://schemas.microsoft.com/office/drawing/2014/main" id="{F421572D-379B-3143-B80A-5A893FF86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018" y="4308744"/>
              <a:ext cx="1563937" cy="22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page23image1815488">
            <a:extLst>
              <a:ext uri="{FF2B5EF4-FFF2-40B4-BE49-F238E27FC236}">
                <a16:creationId xmlns:a16="http://schemas.microsoft.com/office/drawing/2014/main" id="{7D06C81D-A7D6-1C40-A837-A997A653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69" y="4308146"/>
            <a:ext cx="1640469" cy="22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E6E80A2-E8AA-1647-804A-9E0360EF88AF}"/>
              </a:ext>
            </a:extLst>
          </p:cNvPr>
          <p:cNvGrpSpPr/>
          <p:nvPr/>
        </p:nvGrpSpPr>
        <p:grpSpPr>
          <a:xfrm>
            <a:off x="375695" y="2587398"/>
            <a:ext cx="7208932" cy="2147024"/>
            <a:chOff x="375695" y="2587398"/>
            <a:chExt cx="7208932" cy="2147024"/>
          </a:xfrm>
        </p:grpSpPr>
        <p:pic>
          <p:nvPicPr>
            <p:cNvPr id="2053" name="Picture 5" descr="page23image1811232">
              <a:extLst>
                <a:ext uri="{FF2B5EF4-FFF2-40B4-BE49-F238E27FC236}">
                  <a16:creationId xmlns:a16="http://schemas.microsoft.com/office/drawing/2014/main" id="{96A6E0E4-7315-C244-BF81-5522C0E9D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811" y="2685079"/>
              <a:ext cx="1665091" cy="204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page23image1808320">
              <a:extLst>
                <a:ext uri="{FF2B5EF4-FFF2-40B4-BE49-F238E27FC236}">
                  <a16:creationId xmlns:a16="http://schemas.microsoft.com/office/drawing/2014/main" id="{EA5D958A-93C0-704B-9AA6-7187030C9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95" y="2664069"/>
              <a:ext cx="1575739" cy="200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page23image1807200">
              <a:extLst>
                <a:ext uri="{FF2B5EF4-FFF2-40B4-BE49-F238E27FC236}">
                  <a16:creationId xmlns:a16="http://schemas.microsoft.com/office/drawing/2014/main" id="{BE85171F-52F5-5941-8963-EE8DC8A6B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488" y="2587398"/>
              <a:ext cx="1425139" cy="207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7423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age23image1814144">
            <a:extLst>
              <a:ext uri="{FF2B5EF4-FFF2-40B4-BE49-F238E27FC236}">
                <a16:creationId xmlns:a16="http://schemas.microsoft.com/office/drawing/2014/main" id="{F4346ECA-FD6B-B347-BE3C-1AA5ED17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272" y="4437104"/>
            <a:ext cx="2032671" cy="20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7FA8B2-7425-B84D-A802-304D3AF08073}"/>
              </a:ext>
            </a:extLst>
          </p:cNvPr>
          <p:cNvSpPr txBox="1"/>
          <p:nvPr/>
        </p:nvSpPr>
        <p:spPr>
          <a:xfrm>
            <a:off x="867354" y="1096215"/>
            <a:ext cx="83650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HOSPITALITÉ 2019 - 2020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BDB08B-5993-634C-BC88-09E3BC1111B6}"/>
              </a:ext>
            </a:extLst>
          </p:cNvPr>
          <p:cNvSpPr txBox="1"/>
          <p:nvPr/>
        </p:nvSpPr>
        <p:spPr>
          <a:xfrm>
            <a:off x="778934" y="1549573"/>
            <a:ext cx="836506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Une nouvelle équipe dirigeante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A21B835-F1FB-B74A-A35C-D4C2D15E5271}"/>
              </a:ext>
            </a:extLst>
          </p:cNvPr>
          <p:cNvGrpSpPr/>
          <p:nvPr/>
        </p:nvGrpSpPr>
        <p:grpSpPr>
          <a:xfrm>
            <a:off x="985147" y="2359559"/>
            <a:ext cx="7265634" cy="2196097"/>
            <a:chOff x="985147" y="2359559"/>
            <a:chExt cx="7265634" cy="2196097"/>
          </a:xfrm>
        </p:grpSpPr>
        <p:pic>
          <p:nvPicPr>
            <p:cNvPr id="3073" name="Picture 1" descr="page23image1817056">
              <a:extLst>
                <a:ext uri="{FF2B5EF4-FFF2-40B4-BE49-F238E27FC236}">
                  <a16:creationId xmlns:a16="http://schemas.microsoft.com/office/drawing/2014/main" id="{18C65FA4-0A28-6E41-B4D1-33074CCAD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47" y="2456567"/>
              <a:ext cx="1697419" cy="203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age23image1817280">
              <a:extLst>
                <a:ext uri="{FF2B5EF4-FFF2-40B4-BE49-F238E27FC236}">
                  <a16:creationId xmlns:a16="http://schemas.microsoft.com/office/drawing/2014/main" id="{72C0D7F1-B476-AB49-9B0F-67F0FCBA1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621" y="2438920"/>
              <a:ext cx="1567782" cy="2072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page23image1812352">
              <a:extLst>
                <a:ext uri="{FF2B5EF4-FFF2-40B4-BE49-F238E27FC236}">
                  <a16:creationId xmlns:a16="http://schemas.microsoft.com/office/drawing/2014/main" id="{8E4C5554-4E45-4F41-AB7F-567FDCE13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476" y="2359559"/>
              <a:ext cx="1714761" cy="2196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page22image3005328">
              <a:extLst>
                <a:ext uri="{FF2B5EF4-FFF2-40B4-BE49-F238E27FC236}">
                  <a16:creationId xmlns:a16="http://schemas.microsoft.com/office/drawing/2014/main" id="{55FF9E03-B6A3-FA48-9B4A-1F2EAFD555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6460843" y="2703532"/>
              <a:ext cx="1942665" cy="1637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AA42FDD-9B3D-BC41-AF60-FBDF9839AEFA}"/>
              </a:ext>
            </a:extLst>
          </p:cNvPr>
          <p:cNvGrpSpPr/>
          <p:nvPr/>
        </p:nvGrpSpPr>
        <p:grpSpPr>
          <a:xfrm>
            <a:off x="18854" y="4399079"/>
            <a:ext cx="7234830" cy="2260464"/>
            <a:chOff x="0" y="4386099"/>
            <a:chExt cx="7234830" cy="2260464"/>
          </a:xfrm>
        </p:grpSpPr>
        <p:pic>
          <p:nvPicPr>
            <p:cNvPr id="3076" name="Picture 4" descr="page29image1812128">
              <a:extLst>
                <a:ext uri="{FF2B5EF4-FFF2-40B4-BE49-F238E27FC236}">
                  <a16:creationId xmlns:a16="http://schemas.microsoft.com/office/drawing/2014/main" id="{D3E9895E-281D-CE4D-B876-6846E8EE9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6099"/>
              <a:ext cx="1693149" cy="2260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page29image1804960">
              <a:extLst>
                <a:ext uri="{FF2B5EF4-FFF2-40B4-BE49-F238E27FC236}">
                  <a16:creationId xmlns:a16="http://schemas.microsoft.com/office/drawing/2014/main" id="{711EB8E4-BFC8-9743-8AA2-8CB1B2CCE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06" y="4411188"/>
              <a:ext cx="1977447" cy="2177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page29image1806752">
              <a:extLst>
                <a:ext uri="{FF2B5EF4-FFF2-40B4-BE49-F238E27FC236}">
                  <a16:creationId xmlns:a16="http://schemas.microsoft.com/office/drawing/2014/main" id="{205B8483-6097-7445-BFF9-57D3D69AE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827" y="4509999"/>
              <a:ext cx="1541572" cy="2136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page29image1819968">
              <a:extLst>
                <a:ext uri="{FF2B5EF4-FFF2-40B4-BE49-F238E27FC236}">
                  <a16:creationId xmlns:a16="http://schemas.microsoft.com/office/drawing/2014/main" id="{82EE3EE9-0101-744F-BC0F-2E90794E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264" y="4447635"/>
              <a:ext cx="1711566" cy="219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617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4" descr="P10101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1973263"/>
            <a:ext cx="916305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67FA8B2-7425-B84D-A802-304D3AF08073}"/>
              </a:ext>
            </a:extLst>
          </p:cNvPr>
          <p:cNvSpPr txBox="1"/>
          <p:nvPr/>
        </p:nvSpPr>
        <p:spPr>
          <a:xfrm>
            <a:off x="414867" y="5545667"/>
            <a:ext cx="836506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>
                <a:ln>
                  <a:noFill/>
                </a:ln>
                <a:solidFill>
                  <a:srgbClr val="111A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LOURDES 2020</a:t>
            </a:r>
          </a:p>
        </p:txBody>
      </p:sp>
    </p:spTree>
    <p:extLst>
      <p:ext uri="{BB962C8B-B14F-4D97-AF65-F5344CB8AC3E}">
        <p14:creationId xmlns:p14="http://schemas.microsoft.com/office/powerpoint/2010/main" val="350326771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763713" y="1020419"/>
            <a:ext cx="674136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4400" b="1" dirty="0">
                <a:solidFill>
                  <a:srgbClr val="0000FF"/>
                </a:solidFill>
              </a:rPr>
              <a:t>Pèlerinage diocésain</a:t>
            </a:r>
          </a:p>
        </p:txBody>
      </p:sp>
      <p:pic>
        <p:nvPicPr>
          <p:cNvPr id="18439" name="Image 2" descr="Evêq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985" y="3296312"/>
            <a:ext cx="28082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r 1"/>
          <p:cNvGrpSpPr/>
          <p:nvPr/>
        </p:nvGrpSpPr>
        <p:grpSpPr>
          <a:xfrm>
            <a:off x="2490920" y="2008142"/>
            <a:ext cx="1924130" cy="1189780"/>
            <a:chOff x="1457419" y="1988430"/>
            <a:chExt cx="1924130" cy="1189780"/>
          </a:xfrm>
        </p:grpSpPr>
        <p:sp>
          <p:nvSpPr>
            <p:cNvPr id="62" name="Rectangle à coins arrondis 61"/>
            <p:cNvSpPr/>
            <p:nvPr/>
          </p:nvSpPr>
          <p:spPr bwMode="auto">
            <a:xfrm>
              <a:off x="1457419" y="1988430"/>
              <a:ext cx="1924130" cy="11897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452" name="ZoneTexte 62"/>
            <p:cNvSpPr txBox="1">
              <a:spLocks noChangeArrowheads="1"/>
            </p:cNvSpPr>
            <p:nvPr/>
          </p:nvSpPr>
          <p:spPr bwMode="auto">
            <a:xfrm>
              <a:off x="1457419" y="2048539"/>
              <a:ext cx="19241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1" dirty="0"/>
                <a:t>PAROISSES</a:t>
              </a:r>
              <a:endParaRPr lang="fr-FR" sz="2800" b="1" dirty="0"/>
            </a:p>
          </p:txBody>
        </p:sp>
        <p:sp>
          <p:nvSpPr>
            <p:cNvPr id="18453" name="ZoneTexte 63"/>
            <p:cNvSpPr txBox="1">
              <a:spLocks noChangeArrowheads="1"/>
            </p:cNvSpPr>
            <p:nvPr/>
          </p:nvSpPr>
          <p:spPr bwMode="auto">
            <a:xfrm>
              <a:off x="1457419" y="2500621"/>
              <a:ext cx="19241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3600" b="1" i="1" dirty="0"/>
                <a:t>400</a:t>
              </a:r>
            </a:p>
          </p:txBody>
        </p:sp>
      </p:grpSp>
      <p:sp>
        <p:nvSpPr>
          <p:cNvPr id="16384" name="ZoneTexte 16383"/>
          <p:cNvSpPr txBox="1">
            <a:spLocks noChangeArrowheads="1"/>
          </p:cNvSpPr>
          <p:nvPr/>
        </p:nvSpPr>
        <p:spPr bwMode="auto">
          <a:xfrm>
            <a:off x="3741116" y="5580358"/>
            <a:ext cx="2232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FF0000"/>
                </a:solidFill>
              </a:rPr>
              <a:t>+  2 000</a:t>
            </a:r>
          </a:p>
          <a:p>
            <a:pPr algn="ctr" eaLnBrk="1" hangingPunct="1"/>
            <a:r>
              <a:rPr lang="fr-FR" sz="3200" b="1" dirty="0">
                <a:solidFill>
                  <a:srgbClr val="FF0000"/>
                </a:solidFill>
              </a:rPr>
              <a:t>PELERINS</a:t>
            </a:r>
          </a:p>
        </p:txBody>
      </p:sp>
      <p:grpSp>
        <p:nvGrpSpPr>
          <p:cNvPr id="29" name="Grouper 28"/>
          <p:cNvGrpSpPr/>
          <p:nvPr/>
        </p:nvGrpSpPr>
        <p:grpSpPr>
          <a:xfrm>
            <a:off x="5299208" y="2023095"/>
            <a:ext cx="1924130" cy="1189780"/>
            <a:chOff x="1457419" y="1988430"/>
            <a:chExt cx="1924130" cy="1189780"/>
          </a:xfrm>
        </p:grpSpPr>
        <p:sp>
          <p:nvSpPr>
            <p:cNvPr id="30" name="Rectangle à coins arrondis 29"/>
            <p:cNvSpPr/>
            <p:nvPr/>
          </p:nvSpPr>
          <p:spPr bwMode="auto">
            <a:xfrm>
              <a:off x="1457419" y="1988430"/>
              <a:ext cx="1924130" cy="11897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ZoneTexte 62"/>
            <p:cNvSpPr txBox="1">
              <a:spLocks noChangeArrowheads="1"/>
            </p:cNvSpPr>
            <p:nvPr/>
          </p:nvSpPr>
          <p:spPr bwMode="auto">
            <a:xfrm>
              <a:off x="1457419" y="2048539"/>
              <a:ext cx="19241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1" dirty="0"/>
                <a:t>COLLEGIENS</a:t>
              </a:r>
              <a:endParaRPr lang="fr-FR" sz="2800" b="1" dirty="0"/>
            </a:p>
          </p:txBody>
        </p:sp>
        <p:sp>
          <p:nvSpPr>
            <p:cNvPr id="32" name="ZoneTexte 63"/>
            <p:cNvSpPr txBox="1">
              <a:spLocks noChangeArrowheads="1"/>
            </p:cNvSpPr>
            <p:nvPr/>
          </p:nvSpPr>
          <p:spPr bwMode="auto">
            <a:xfrm>
              <a:off x="1457419" y="2500621"/>
              <a:ext cx="19241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3600" b="1" i="1" dirty="0"/>
                <a:t>800</a:t>
              </a: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6261272" y="5460472"/>
            <a:ext cx="1924130" cy="1189780"/>
            <a:chOff x="1457419" y="1988430"/>
            <a:chExt cx="1924130" cy="1189780"/>
          </a:xfrm>
        </p:grpSpPr>
        <p:sp>
          <p:nvSpPr>
            <p:cNvPr id="34" name="Rectangle à coins arrondis 33"/>
            <p:cNvSpPr/>
            <p:nvPr/>
          </p:nvSpPr>
          <p:spPr bwMode="auto">
            <a:xfrm>
              <a:off x="1457419" y="1988430"/>
              <a:ext cx="1924130" cy="11897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5" name="ZoneTexte 62"/>
            <p:cNvSpPr txBox="1">
              <a:spLocks noChangeArrowheads="1"/>
            </p:cNvSpPr>
            <p:nvPr/>
          </p:nvSpPr>
          <p:spPr bwMode="auto">
            <a:xfrm>
              <a:off x="1457419" y="2048539"/>
              <a:ext cx="19241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1" dirty="0"/>
                <a:t>HOSPITALITE</a:t>
              </a:r>
              <a:endParaRPr lang="fr-FR" sz="2800" b="1" dirty="0"/>
            </a:p>
          </p:txBody>
        </p:sp>
        <p:sp>
          <p:nvSpPr>
            <p:cNvPr id="36" name="ZoneTexte 63"/>
            <p:cNvSpPr txBox="1">
              <a:spLocks noChangeArrowheads="1"/>
            </p:cNvSpPr>
            <p:nvPr/>
          </p:nvSpPr>
          <p:spPr bwMode="auto">
            <a:xfrm>
              <a:off x="1457419" y="2500621"/>
              <a:ext cx="19241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3600" b="1" dirty="0"/>
                <a:t>900</a:t>
              </a:r>
            </a:p>
          </p:txBody>
        </p:sp>
      </p:grpSp>
      <p:grpSp>
        <p:nvGrpSpPr>
          <p:cNvPr id="21" name="Grouper 24">
            <a:extLst>
              <a:ext uri="{FF2B5EF4-FFF2-40B4-BE49-F238E27FC236}">
                <a16:creationId xmlns:a16="http://schemas.microsoft.com/office/drawing/2014/main" id="{2867DD62-27D0-404B-B42B-9BAE0FEC122F}"/>
              </a:ext>
            </a:extLst>
          </p:cNvPr>
          <p:cNvGrpSpPr/>
          <p:nvPr/>
        </p:nvGrpSpPr>
        <p:grpSpPr>
          <a:xfrm>
            <a:off x="912587" y="4137959"/>
            <a:ext cx="1924131" cy="1189780"/>
            <a:chOff x="1457418" y="1988430"/>
            <a:chExt cx="1924131" cy="1189780"/>
          </a:xfrm>
        </p:grpSpPr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169E21D3-43C0-194E-9BF7-9820B3DDE661}"/>
                </a:ext>
              </a:extLst>
            </p:cNvPr>
            <p:cNvSpPr/>
            <p:nvPr/>
          </p:nvSpPr>
          <p:spPr bwMode="auto">
            <a:xfrm>
              <a:off x="1457419" y="1988430"/>
              <a:ext cx="1924130" cy="11897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ZoneTexte 62">
              <a:extLst>
                <a:ext uri="{FF2B5EF4-FFF2-40B4-BE49-F238E27FC236}">
                  <a16:creationId xmlns:a16="http://schemas.microsoft.com/office/drawing/2014/main" id="{A16C40DF-9D98-424D-B408-E0DD74A1C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418" y="2183559"/>
              <a:ext cx="19241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1" dirty="0"/>
                <a:t>MARIE-</a:t>
              </a:r>
            </a:p>
            <a:p>
              <a:pPr algn="ctr" eaLnBrk="1" hangingPunct="1"/>
              <a:r>
                <a:rPr lang="fr-FR" b="1" dirty="0"/>
                <a:t>MADELEINE</a:t>
              </a:r>
            </a:p>
          </p:txBody>
        </p:sp>
        <p:sp>
          <p:nvSpPr>
            <p:cNvPr id="24" name="ZoneTexte 63">
              <a:extLst>
                <a:ext uri="{FF2B5EF4-FFF2-40B4-BE49-F238E27FC236}">
                  <a16:creationId xmlns:a16="http://schemas.microsoft.com/office/drawing/2014/main" id="{415D5128-E610-2B48-8744-4C2AB67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419" y="2500621"/>
              <a:ext cx="19241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fr-FR" sz="3600" b="1" i="1" dirty="0"/>
            </a:p>
          </p:txBody>
        </p:sp>
      </p:grpSp>
      <p:grpSp>
        <p:nvGrpSpPr>
          <p:cNvPr id="37" name="Grouper 24">
            <a:extLst>
              <a:ext uri="{FF2B5EF4-FFF2-40B4-BE49-F238E27FC236}">
                <a16:creationId xmlns:a16="http://schemas.microsoft.com/office/drawing/2014/main" id="{08155FA9-D7D4-8244-8CA0-F2A9B930D0FA}"/>
              </a:ext>
            </a:extLst>
          </p:cNvPr>
          <p:cNvGrpSpPr/>
          <p:nvPr/>
        </p:nvGrpSpPr>
        <p:grpSpPr>
          <a:xfrm>
            <a:off x="1528855" y="5446951"/>
            <a:ext cx="1924130" cy="1226570"/>
            <a:chOff x="1457419" y="1988430"/>
            <a:chExt cx="1924130" cy="1226570"/>
          </a:xfrm>
        </p:grpSpPr>
        <p:sp>
          <p:nvSpPr>
            <p:cNvPr id="38" name="Rectangle à coins arrondis 37">
              <a:extLst>
                <a:ext uri="{FF2B5EF4-FFF2-40B4-BE49-F238E27FC236}">
                  <a16:creationId xmlns:a16="http://schemas.microsoft.com/office/drawing/2014/main" id="{5A6F6912-659C-484B-A0BE-D0C0C09E95CB}"/>
                </a:ext>
              </a:extLst>
            </p:cNvPr>
            <p:cNvSpPr/>
            <p:nvPr/>
          </p:nvSpPr>
          <p:spPr bwMode="auto">
            <a:xfrm>
              <a:off x="1457419" y="1988430"/>
              <a:ext cx="1924130" cy="118978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" name="ZoneTexte 62">
              <a:extLst>
                <a:ext uri="{FF2B5EF4-FFF2-40B4-BE49-F238E27FC236}">
                  <a16:creationId xmlns:a16="http://schemas.microsoft.com/office/drawing/2014/main" id="{6D0C9415-92CB-844E-B63E-4E8F834E0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419" y="2014671"/>
              <a:ext cx="19241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1" dirty="0"/>
                <a:t>PASTORALE</a:t>
              </a:r>
            </a:p>
            <a:p>
              <a:pPr algn="ctr" eaLnBrk="1" hangingPunct="1"/>
              <a:r>
                <a:rPr lang="fr-FR" b="1" dirty="0"/>
                <a:t>DE LA</a:t>
              </a:r>
            </a:p>
            <a:p>
              <a:pPr algn="ctr" eaLnBrk="1" hangingPunct="1"/>
              <a:r>
                <a:rPr lang="fr-FR" b="1" dirty="0"/>
                <a:t>SANTÉ</a:t>
              </a:r>
            </a:p>
          </p:txBody>
        </p:sp>
        <p:sp>
          <p:nvSpPr>
            <p:cNvPr id="40" name="ZoneTexte 63">
              <a:extLst>
                <a:ext uri="{FF2B5EF4-FFF2-40B4-BE49-F238E27FC236}">
                  <a16:creationId xmlns:a16="http://schemas.microsoft.com/office/drawing/2014/main" id="{57E3202E-55F0-2045-8F6E-8C61C8298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7419" y="2441352"/>
              <a:ext cx="19241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fr-FR" sz="3600" b="1" i="1" dirty="0"/>
            </a:p>
          </p:txBody>
        </p:sp>
      </p:grpSp>
      <p:sp>
        <p:nvSpPr>
          <p:cNvPr id="41" name="Rectangle à coins arrondis 40">
            <a:extLst>
              <a:ext uri="{FF2B5EF4-FFF2-40B4-BE49-F238E27FC236}">
                <a16:creationId xmlns:a16="http://schemas.microsoft.com/office/drawing/2014/main" id="{7FAA56BB-D63C-DD4E-B5FB-32DC7B0C7AD0}"/>
              </a:ext>
            </a:extLst>
          </p:cNvPr>
          <p:cNvSpPr/>
          <p:nvPr/>
        </p:nvSpPr>
        <p:spPr bwMode="auto">
          <a:xfrm>
            <a:off x="455388" y="2828968"/>
            <a:ext cx="1924130" cy="11897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42" name="ZoneTexte 62">
            <a:extLst>
              <a:ext uri="{FF2B5EF4-FFF2-40B4-BE49-F238E27FC236}">
                <a16:creationId xmlns:a16="http://schemas.microsoft.com/office/drawing/2014/main" id="{A4E4E3FC-BB80-F242-9618-E43E2766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89" y="3023538"/>
            <a:ext cx="1924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b="1" dirty="0"/>
              <a:t>SECOURS</a:t>
            </a:r>
          </a:p>
          <a:p>
            <a:pPr algn="ctr" eaLnBrk="1" hangingPunct="1"/>
            <a:r>
              <a:rPr lang="fr-FR" b="1" dirty="0"/>
              <a:t>CATHOLIQUE</a:t>
            </a:r>
          </a:p>
        </p:txBody>
      </p:sp>
    </p:spTree>
    <p:extLst>
      <p:ext uri="{BB962C8B-B14F-4D97-AF65-F5344CB8AC3E}">
        <p14:creationId xmlns:p14="http://schemas.microsoft.com/office/powerpoint/2010/main" val="667291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582844" y="797511"/>
            <a:ext cx="6871624" cy="1008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400" cap="none" dirty="0">
                <a:solidFill>
                  <a:srgbClr val="008000"/>
                </a:solidFill>
                <a:latin typeface="Calibri" charset="0"/>
              </a:rPr>
              <a:t>PELERINAGE 2020</a:t>
            </a:r>
            <a:r>
              <a:rPr cap="none" dirty="0">
                <a:solidFill>
                  <a:srgbClr val="008000"/>
                </a:solidFill>
                <a:latin typeface="Calibri" charset="0"/>
              </a:rPr>
              <a:t>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763688" y="1977588"/>
            <a:ext cx="6408712" cy="468052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40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00FF"/>
                </a:solidFill>
              </a:rPr>
              <a:t>650 HOSPITALIERS</a:t>
            </a:r>
          </a:p>
          <a:p>
            <a:pPr algn="ctr">
              <a:defRPr/>
            </a:pPr>
            <a:endParaRPr lang="fr-FR" sz="3600" b="1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6" name="Hexagone 5"/>
          <p:cNvSpPr/>
          <p:nvPr/>
        </p:nvSpPr>
        <p:spPr>
          <a:xfrm>
            <a:off x="3213077" y="3505335"/>
            <a:ext cx="3554289" cy="2607504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b="1" dirty="0"/>
              <a:t>250</a:t>
            </a:r>
            <a:endParaRPr lang="fr-FR" sz="3600" b="1" dirty="0"/>
          </a:p>
          <a:p>
            <a:pPr algn="ctr">
              <a:defRPr/>
            </a:pPr>
            <a:endParaRPr lang="fr-FR" sz="1600" b="1" dirty="0"/>
          </a:p>
          <a:p>
            <a:pPr algn="ctr">
              <a:defRPr/>
            </a:pPr>
            <a:r>
              <a:rPr lang="fr-FR" sz="3200" b="1" dirty="0"/>
              <a:t>MALADES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856183"/>
            <a:ext cx="36709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fr-FR" sz="6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</a:t>
            </a:r>
          </a:p>
        </p:txBody>
      </p:sp>
    </p:spTree>
    <p:extLst>
      <p:ext uri="{BB962C8B-B14F-4D97-AF65-F5344CB8AC3E}">
        <p14:creationId xmlns:p14="http://schemas.microsoft.com/office/powerpoint/2010/main" val="2280705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582844" y="797511"/>
            <a:ext cx="6871624" cy="1008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400" cap="none" dirty="0">
                <a:solidFill>
                  <a:srgbClr val="008000"/>
                </a:solidFill>
                <a:latin typeface="Calibri" charset="0"/>
              </a:rPr>
              <a:t>PELERINAGE 2020</a:t>
            </a:r>
            <a:r>
              <a:rPr cap="none" dirty="0">
                <a:solidFill>
                  <a:srgbClr val="008000"/>
                </a:solidFill>
                <a:latin typeface="Calibri" charset="0"/>
              </a:rPr>
              <a:t> 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763688" y="1977588"/>
            <a:ext cx="6408712" cy="468052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4000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fr-FR" sz="3600" b="1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6" name="Hexagone 5"/>
          <p:cNvSpPr/>
          <p:nvPr/>
        </p:nvSpPr>
        <p:spPr>
          <a:xfrm>
            <a:off x="3213077" y="2222614"/>
            <a:ext cx="3554289" cy="1754737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FR" sz="4000" b="1" dirty="0"/>
              <a:t>250</a:t>
            </a:r>
            <a:endParaRPr lang="fr-FR" sz="3600" b="1" dirty="0"/>
          </a:p>
          <a:p>
            <a:pPr algn="ctr">
              <a:defRPr/>
            </a:pPr>
            <a:endParaRPr lang="fr-FR" sz="1600" b="1" dirty="0"/>
          </a:p>
          <a:p>
            <a:pPr algn="ctr">
              <a:defRPr/>
            </a:pPr>
            <a:r>
              <a:rPr lang="fr-FR" sz="3200" b="1" dirty="0"/>
              <a:t>MALADES</a:t>
            </a:r>
          </a:p>
        </p:txBody>
      </p:sp>
      <p:sp>
        <p:nvSpPr>
          <p:cNvPr id="7" name="Hexagone 6"/>
          <p:cNvSpPr/>
          <p:nvPr/>
        </p:nvSpPr>
        <p:spPr>
          <a:xfrm>
            <a:off x="1945212" y="4294867"/>
            <a:ext cx="3067487" cy="2205923"/>
          </a:xfrm>
          <a:prstGeom prst="hexagon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b="1" dirty="0"/>
              <a:t>200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3200" b="1" dirty="0"/>
              <a:t>à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3200" b="1" dirty="0"/>
              <a:t>l’Accueil</a:t>
            </a:r>
          </a:p>
          <a:p>
            <a:pPr algn="ctr">
              <a:defRPr/>
            </a:pPr>
            <a:endParaRPr lang="fr-FR" sz="1600" b="1" dirty="0"/>
          </a:p>
        </p:txBody>
      </p:sp>
      <p:sp>
        <p:nvSpPr>
          <p:cNvPr id="8" name="Hexagone 7"/>
          <p:cNvSpPr/>
          <p:nvPr/>
        </p:nvSpPr>
        <p:spPr>
          <a:xfrm>
            <a:off x="5129663" y="4313571"/>
            <a:ext cx="2959512" cy="2205923"/>
          </a:xfrm>
          <a:prstGeom prst="hexagon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FR" sz="4000" b="1" dirty="0"/>
              <a:t>50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3200" b="1" dirty="0"/>
              <a:t>en</a:t>
            </a:r>
          </a:p>
          <a:p>
            <a:pPr algn="ctr">
              <a:lnSpc>
                <a:spcPct val="130000"/>
              </a:lnSpc>
              <a:defRPr/>
            </a:pPr>
            <a:r>
              <a:rPr lang="fr-FR" sz="3200" b="1" dirty="0"/>
              <a:t>hôtel</a:t>
            </a:r>
          </a:p>
        </p:txBody>
      </p:sp>
    </p:spTree>
    <p:extLst>
      <p:ext uri="{BB962C8B-B14F-4D97-AF65-F5344CB8AC3E}">
        <p14:creationId xmlns:p14="http://schemas.microsoft.com/office/powerpoint/2010/main" val="1123265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1582844" y="797511"/>
            <a:ext cx="6871624" cy="10080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4400" cap="none" dirty="0">
                <a:solidFill>
                  <a:srgbClr val="008000"/>
                </a:solidFill>
                <a:latin typeface="Calibri" charset="0"/>
              </a:rPr>
              <a:t>INSCRITS HIER SOIR</a:t>
            </a:r>
            <a:endParaRPr cap="none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763688" y="1977588"/>
            <a:ext cx="6408712" cy="4680520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4000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fr-FR" sz="3600" b="1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6" name="Hexagone 5"/>
          <p:cNvSpPr/>
          <p:nvPr/>
        </p:nvSpPr>
        <p:spPr>
          <a:xfrm>
            <a:off x="3213077" y="2222614"/>
            <a:ext cx="3554289" cy="1754737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fr-FR" sz="4000" b="1" dirty="0"/>
              <a:t>111</a:t>
            </a:r>
            <a:endParaRPr lang="fr-FR" sz="3600" b="1" dirty="0"/>
          </a:p>
          <a:p>
            <a:pPr algn="ctr">
              <a:defRPr/>
            </a:pPr>
            <a:endParaRPr lang="fr-FR" sz="1600" b="1" dirty="0"/>
          </a:p>
          <a:p>
            <a:pPr algn="ctr">
              <a:defRPr/>
            </a:pPr>
            <a:r>
              <a:rPr lang="fr-FR" sz="3200" b="1" dirty="0"/>
              <a:t>MALADES</a:t>
            </a:r>
          </a:p>
        </p:txBody>
      </p:sp>
      <p:sp>
        <p:nvSpPr>
          <p:cNvPr id="7" name="Hexagone 6"/>
          <p:cNvSpPr/>
          <p:nvPr/>
        </p:nvSpPr>
        <p:spPr>
          <a:xfrm>
            <a:off x="1801078" y="4354136"/>
            <a:ext cx="3166966" cy="2205923"/>
          </a:xfrm>
          <a:prstGeom prst="hexagon">
            <a:avLst/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 b="1" dirty="0"/>
          </a:p>
        </p:txBody>
      </p:sp>
      <p:sp>
        <p:nvSpPr>
          <p:cNvPr id="8" name="Hexagone 7"/>
          <p:cNvSpPr/>
          <p:nvPr/>
        </p:nvSpPr>
        <p:spPr>
          <a:xfrm>
            <a:off x="4990221" y="4354135"/>
            <a:ext cx="3118087" cy="2205923"/>
          </a:xfrm>
          <a:prstGeom prst="hexagon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fr-FR" sz="32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85C27A-183E-F849-B17D-C420C741DADC}"/>
              </a:ext>
            </a:extLst>
          </p:cNvPr>
          <p:cNvSpPr txBox="1"/>
          <p:nvPr/>
        </p:nvSpPr>
        <p:spPr>
          <a:xfrm>
            <a:off x="1932527" y="4766887"/>
            <a:ext cx="290406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476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A141C0-7BC4-A84A-ACFA-9C6E61268D52}"/>
              </a:ext>
            </a:extLst>
          </p:cNvPr>
          <p:cNvSpPr txBox="1"/>
          <p:nvPr/>
        </p:nvSpPr>
        <p:spPr>
          <a:xfrm>
            <a:off x="5118188" y="4766886"/>
            <a:ext cx="290406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 48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SOIGNANTS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729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382</Words>
  <Application>Microsoft Office PowerPoint</Application>
  <PresentationFormat>Affichage à l'écran (4:3)</PresentationFormat>
  <Paragraphs>185</Paragraphs>
  <Slides>23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Avenir Roman</vt:lpstr>
      <vt:lpstr>Baskerville Old Face</vt:lpstr>
      <vt:lpstr>Bodoni MT</vt:lpstr>
      <vt:lpstr>Calibri</vt:lpstr>
      <vt:lpstr>Calibri (Corps)</vt:lpstr>
      <vt:lpstr>Comic Sans MS</vt:lpstr>
      <vt:lpstr>Cooper Black</vt:lpstr>
      <vt:lpstr>Helvetica</vt:lpstr>
      <vt:lpstr>Lucida Calligraphy</vt:lpstr>
      <vt:lpstr>Wingdings</vt:lpstr>
      <vt:lpstr>Wingdings 3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PELERINAGE 2020 </vt:lpstr>
      <vt:lpstr>PELERINAGE 2020 </vt:lpstr>
      <vt:lpstr>INSCRITS HIER SOIR</vt:lpstr>
      <vt:lpstr>Présentation PowerPoint</vt:lpstr>
      <vt:lpstr>Présentation PowerPoint</vt:lpstr>
      <vt:lpstr>Présentation PowerPoint</vt:lpstr>
      <vt:lpstr>Présentation PowerPoint</vt:lpstr>
      <vt:lpstr>PROGRAMME SEJOUR LOURDES</vt:lpstr>
      <vt:lpstr>QUELQUES PARTICULARITÉS</vt:lpstr>
      <vt:lpstr>QUELQUES PARTICULARITÉS</vt:lpstr>
      <vt:lpstr>QUELQUES PARTICULARITÉS</vt:lpstr>
      <vt:lpstr>QUELQUES PARTICULARITÉS</vt:lpstr>
      <vt:lpstr>UNE  INFO</vt:lpstr>
      <vt:lpstr>Présentation PowerPoint</vt:lpstr>
      <vt:lpstr>Au Programme de la biennale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 TGV - Car pour 2015</dc:title>
  <dc:creator>Christophe RAMAEN</dc:creator>
  <cp:lastModifiedBy>Christophe RAMAEN</cp:lastModifiedBy>
  <cp:revision>116</cp:revision>
  <dcterms:modified xsi:type="dcterms:W3CDTF">2020-01-26T18:07:08Z</dcterms:modified>
</cp:coreProperties>
</file>